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6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228504" y="1067226"/>
            <a:ext cx="8686993" cy="815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27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27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ЗНАЧЕНИЕ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ХУДОЖЕСТВЕННОГО  СЛОВА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27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НРАВСТВЕННОМ   ВОСПИТАНИИ ДЕТЕЙ.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270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270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270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270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270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Подготовила: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270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воспитатель МБДОУ </a:t>
            </a:r>
          </a:p>
          <a:p>
            <a:pPr marL="0" marR="0" lvl="0" indent="5270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Детский сад 118</a:t>
            </a:r>
          </a:p>
          <a:p>
            <a:pPr marL="0" marR="0" lvl="0" indent="5270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Бережная Т.Н.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27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27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27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Воронеж2022г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27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27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27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27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27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oy-maluch.com/wp-content/uploads/2015/09/0_7e46e_ae4bd17c_XXXL.jpeg"/>
          <p:cNvPicPr>
            <a:picLocks noChangeAspect="1" noChangeArrowheads="1"/>
          </p:cNvPicPr>
          <p:nvPr/>
        </p:nvPicPr>
        <p:blipFill>
          <a:blip r:embed="rId2" cstate="print"/>
          <a:srcRect b="7122"/>
          <a:stretch>
            <a:fillRect/>
          </a:stretch>
        </p:blipFill>
        <p:spPr bwMode="auto">
          <a:xfrm>
            <a:off x="5508104" y="332656"/>
            <a:ext cx="3419872" cy="3861049"/>
          </a:xfrm>
          <a:prstGeom prst="rect">
            <a:avLst/>
          </a:prstGeom>
          <a:noFill/>
        </p:spPr>
      </p:pic>
      <p:pic>
        <p:nvPicPr>
          <p:cNvPr id="3076" name="Picture 4" descr="http://rstart.com.ua/images/statti/skazki/category/skazka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93096"/>
            <a:ext cx="2685605" cy="2564904"/>
          </a:xfrm>
          <a:prstGeom prst="rect">
            <a:avLst/>
          </a:prstGeom>
          <a:noFill/>
        </p:spPr>
      </p:pic>
      <p:sp>
        <p:nvSpPr>
          <p:cNvPr id="155649" name="Rectangle 1"/>
          <p:cNvSpPr>
            <a:spLocks noChangeArrowheads="1"/>
          </p:cNvSpPr>
          <p:nvPr/>
        </p:nvSpPr>
        <p:spPr bwMode="auto">
          <a:xfrm>
            <a:off x="251520" y="467925"/>
            <a:ext cx="511256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97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u="sng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Сказки о животных</a:t>
            </a:r>
          </a:p>
          <a:p>
            <a:pPr marL="0" marR="0" lvl="0" indent="4397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Такие нравственные категории, как добро и зло, хорошо и плохо, можно и нельзя, целесообразно формировать своим собственным примером, а также с помощью народных сказок, в том числе о животных. Эти сказки помогут показать: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39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дружба помогает победить зло («Зимовье»)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39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добрые и миролюбивые побеждают («Волк и семеро козлят»)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39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зло наказуемо («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Заюшкина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избушка»)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1"/>
          <p:cNvSpPr>
            <a:spLocks noChangeArrowheads="1"/>
          </p:cNvSpPr>
          <p:nvPr/>
        </p:nvSpPr>
        <p:spPr bwMode="auto">
          <a:xfrm>
            <a:off x="251520" y="602905"/>
            <a:ext cx="871296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3973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u="sng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Волшебные сказки</a:t>
            </a: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39738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Моральные ценности в </a:t>
            </a:r>
            <a:r>
              <a:rPr kumimoji="0" lang="ru-RU" sz="2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волшебных сказках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представлены более конкретно, чем в сказках о животных. Положительные герои, как правило, наделены мужеством, смелостью, упорством в достижении цели, красотой, подкупающей прямотой, честностью и другими физическими и моральными качествами, имеющими в глазах народа наивысшую ценность.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b1.culture.ru/c/502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5389695" cy="3312368"/>
          </a:xfrm>
          <a:prstGeom prst="rect">
            <a:avLst/>
          </a:prstGeom>
          <a:noFill/>
        </p:spPr>
      </p:pic>
      <p:pic>
        <p:nvPicPr>
          <p:cNvPr id="2052" name="Picture 4" descr="https://www.stihi.ru/pics/2018/08/17/7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56992"/>
            <a:ext cx="352213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340768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Идеал, приобретенный ребенком в детстве, во многом определит его как личность. </a:t>
            </a:r>
          </a:p>
          <a:p>
            <a:pPr algn="ctr"/>
            <a:endParaRPr lang="ru-RU" sz="4800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4800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4800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КОНЕЦ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1"/>
          <p:cNvSpPr>
            <a:spLocks noChangeArrowheads="1"/>
          </p:cNvSpPr>
          <p:nvPr/>
        </p:nvSpPr>
        <p:spPr bwMode="auto">
          <a:xfrm>
            <a:off x="251520" y="1058212"/>
            <a:ext cx="871296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Нравственное воспитание в контексте ФГОС ДО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общих положениях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ФГОС отмечено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Одним из основных принципов ДО является приобщение детей 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социокультурным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нормам, традициям семьи, общества и государства.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числа многих обозначенных задач Стандарт направлен на решение следующей 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Объединение обучения и 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 целостный образовательный процесс на основе 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духовно-нравственных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социо-культурных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ценностей и принятых в обществе правил и норм поведения в интересах человека, семьи, общества.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1"/>
          <p:cNvSpPr>
            <a:spLocks noChangeArrowheads="1"/>
          </p:cNvSpPr>
          <p:nvPr/>
        </p:nvSpPr>
        <p:spPr bwMode="auto">
          <a:xfrm>
            <a:off x="0" y="992093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иды использования художественного слова: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фольклорные произведения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1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потешки</a:t>
            </a:r>
            <a:r>
              <a:rPr lang="ru-RU" sz="3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пословицы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сказки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31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Сказки о животных    </a:t>
            </a:r>
            <a:r>
              <a:rPr lang="ru-RU" sz="3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олшебные сказки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627784" y="2420888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436096" y="2420888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059832" y="4509120"/>
            <a:ext cx="1368152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860032" y="4509120"/>
            <a:ext cx="1512168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856.9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627484"/>
            <a:ext cx="4248472" cy="3017729"/>
          </a:xfrm>
          <a:prstGeom prst="rect">
            <a:avLst/>
          </a:prstGeom>
        </p:spPr>
      </p:pic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251520" y="260648"/>
            <a:ext cx="4608512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97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ПОТЕШКИ</a:t>
            </a:r>
            <a:endParaRPr kumimoji="0" lang="ru-RU" sz="3200" b="1" i="0" u="sng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439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    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Потешки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развлекают малыша, создают у него веселое настроение, наставляют, дают простейшие знания о мире людей, природном мире, мире животных, описываются их повадки, малыши улавливают доброе, гуманное отношение ко всему живому.  </a:t>
            </a:r>
          </a:p>
          <a:p>
            <a:pPr lvl="0" indent="4397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русском фольклоре адресованные детям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прибаутки, песенки звучат как ласковый говорок, выражая заботу, нежность, веру в благополучное будущее.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39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39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4392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         Цель их – развитие духовно-нравственных качеств личности дошкольников различного возраста (доброты, честности, уважения к людям и их труду, бережного отношения к природе, к своим родным, любви к Родине и т.д.). Приобщение детей к традиционным ценностям народной культуры способствует развитию у них интереса к народной культуре, её духовным ценностям, гуманизму.</a:t>
            </a:r>
            <a:endParaRPr lang="ru-RU" sz="2400" dirty="0"/>
          </a:p>
        </p:txBody>
      </p:sp>
      <p:pic>
        <p:nvPicPr>
          <p:cNvPr id="3" name="Рисунок 2" descr="razvivayka-soroka-vorona-vn-ru-1156x650.jpg"/>
          <p:cNvPicPr>
            <a:picLocks noChangeAspect="1"/>
          </p:cNvPicPr>
          <p:nvPr/>
        </p:nvPicPr>
        <p:blipFill>
          <a:blip r:embed="rId2" cstate="print"/>
          <a:srcRect l="12578" r="8893"/>
          <a:stretch>
            <a:fillRect/>
          </a:stretch>
        </p:blipFill>
        <p:spPr>
          <a:xfrm>
            <a:off x="4719015" y="2276872"/>
            <a:ext cx="4424985" cy="31683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251520" y="8337"/>
            <a:ext cx="576064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97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ПОСЛОВИЦЫ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439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Пословицы  - древний жанр устного народного творчества.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39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пословицах выражен народный опыт, наблюдения над жизнью, над человеком, мудрость народа. </a:t>
            </a:r>
          </a:p>
          <a:p>
            <a:pPr marL="0" marR="0" lvl="0" indent="439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«Пословица тем и хороша, что она короче птичьего носа, есть нечто, что ребенку следует понять: представляет маленькую умственную задачу, совершенно по детским силам», - отмечал К.Д.Ушинский в работе «Первая книга после азбуки».</a:t>
            </a:r>
          </a:p>
          <a:p>
            <a:pPr marL="0" marR="0" lvl="0" indent="439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phpnMGQhY_Galereya-portretov_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692696"/>
            <a:ext cx="2971491" cy="39604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4725144"/>
            <a:ext cx="871296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97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Пословицы и поговорки несут ярко выраженный нравственно-поучительный характер. Пословицы содержат целый комплекс продуманных рекомендаций, выражающих народное представление о человеке, о формировании личности, о нравственном, трудовом, умственном, физическом и эстетическом воспитании.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1"/>
          <p:cNvSpPr>
            <a:spLocks noChangeArrowheads="1"/>
          </p:cNvSpPr>
          <p:nvPr/>
        </p:nvSpPr>
        <p:spPr bwMode="auto">
          <a:xfrm>
            <a:off x="0" y="476672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ДРУЖБЕ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Живут, как кошка с собакой.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Дружба дороже денег.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Жить заодно, делиться пополам.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ВИНЕ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Больше верь делам, нежели словам.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Была вина, да прощена.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nemaloknig.com/picimg/144/1444/14442/144420/_27.jpg"/>
          <p:cNvPicPr>
            <a:picLocks noChangeAspect="1" noChangeArrowheads="1"/>
          </p:cNvPicPr>
          <p:nvPr/>
        </p:nvPicPr>
        <p:blipFill>
          <a:blip r:embed="rId2" cstate="print"/>
          <a:srcRect l="36923"/>
          <a:stretch>
            <a:fillRect/>
          </a:stretch>
        </p:blipFill>
        <p:spPr bwMode="auto">
          <a:xfrm>
            <a:off x="971600" y="2132856"/>
            <a:ext cx="2952328" cy="1997783"/>
          </a:xfrm>
          <a:prstGeom prst="rect">
            <a:avLst/>
          </a:prstGeom>
          <a:noFill/>
        </p:spPr>
      </p:pic>
      <p:pic>
        <p:nvPicPr>
          <p:cNvPr id="4" name="Рисунок 3" descr="img2.jpg"/>
          <p:cNvPicPr>
            <a:picLocks noChangeAspect="1"/>
          </p:cNvPicPr>
          <p:nvPr/>
        </p:nvPicPr>
        <p:blipFill>
          <a:blip r:embed="rId3" cstate="print"/>
          <a:srcRect l="39605" t="38660" r="16925" b="23540"/>
          <a:stretch>
            <a:fillRect/>
          </a:stretch>
        </p:blipFill>
        <p:spPr>
          <a:xfrm>
            <a:off x="4932040" y="2060848"/>
            <a:ext cx="3312368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7"/>
            <a:ext cx="48965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ЧЕЛОВЕКЕ И ЕГО КАЧЕСТВАХ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 не для себя родится.</a:t>
            </a: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одежда красит человека, а добрые дела.</a:t>
            </a: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скорую ручку – комком да в кучку 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Делано наспех –да сделано на смех.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ЗАРУБЕЖНЫЕ ПОСЛОВИЦЫ</a:t>
            </a: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Заботься о своих родителях, как заботишься о детях. (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Япон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более глухого, чем тот, кто не хочет слушать. (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Афр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</a:t>
            </a: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Добрая слава — лучшее богатство. (Англ.)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Рисунок 2" descr="hello_html_m5a3d2550.jpg"/>
          <p:cNvPicPr>
            <a:picLocks noChangeAspect="1"/>
          </p:cNvPicPr>
          <p:nvPr/>
        </p:nvPicPr>
        <p:blipFill>
          <a:blip r:embed="rId2" cstate="print"/>
          <a:srcRect l="5702" r="4314"/>
          <a:stretch>
            <a:fillRect/>
          </a:stretch>
        </p:blipFill>
        <p:spPr>
          <a:xfrm>
            <a:off x="5220072" y="764704"/>
            <a:ext cx="3744416" cy="2917726"/>
          </a:xfrm>
          <a:prstGeom prst="rect">
            <a:avLst/>
          </a:prstGeom>
        </p:spPr>
      </p:pic>
      <p:pic>
        <p:nvPicPr>
          <p:cNvPr id="4" name="Рисунок 3" descr="484092_2.jpeg"/>
          <p:cNvPicPr>
            <a:picLocks noChangeAspect="1"/>
          </p:cNvPicPr>
          <p:nvPr/>
        </p:nvPicPr>
        <p:blipFill>
          <a:blip r:embed="rId3" cstate="print"/>
          <a:srcRect r="54540"/>
          <a:stretch>
            <a:fillRect/>
          </a:stretch>
        </p:blipFill>
        <p:spPr>
          <a:xfrm>
            <a:off x="6948264" y="4221088"/>
            <a:ext cx="1944579" cy="1939694"/>
          </a:xfrm>
          <a:prstGeom prst="rect">
            <a:avLst/>
          </a:prstGeom>
        </p:spPr>
      </p:pic>
      <p:pic>
        <p:nvPicPr>
          <p:cNvPr id="6" name="Рисунок 5" descr="hello_html_5c05bba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221088"/>
            <a:ext cx="2345635" cy="1948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1"/>
          <p:cNvSpPr>
            <a:spLocks noChangeArrowheads="1"/>
          </p:cNvSpPr>
          <p:nvPr/>
        </p:nvSpPr>
        <p:spPr bwMode="auto">
          <a:xfrm>
            <a:off x="251520" y="486579"/>
            <a:ext cx="8712968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СКАЗКИ</a:t>
            </a:r>
            <a:endParaRPr kumimoji="0" lang="ru-RU" sz="27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Действенным средством воспитания моральных качеств личности дошкольников является художественное слово. Художественная литература позволяет восполнить недостаточность общения детей, расширить кругозор, обогатить их жизненный и нравственный опыт. Действительно, слушая художественные произведения, ребенок знакомится с окружающей жизнью, природой, трудом людей, со сверстниками, их радостями, а порой и неудачами, знакомится с нормами поведения. 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       Высоко оценивая  воспитательную роль сказок, </a:t>
            </a:r>
            <a:r>
              <a:rPr lang="ru-RU" sz="3200" i="1" u="sng" dirty="0" smtClean="0">
                <a:latin typeface="Times New Roman" pitchFamily="18" charset="0"/>
                <a:cs typeface="Times New Roman" pitchFamily="18" charset="0"/>
              </a:rPr>
              <a:t>Константин  Дмитриевич Ушинский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называл их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«первыми блестящими попытками русской народной педагогики», а народ, создавший их, - великим педагогом.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291</TotalTime>
  <Words>466</Words>
  <Application>Microsoft Office PowerPoint</Application>
  <PresentationFormat>Экран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Kindergarten</cp:lastModifiedBy>
  <cp:revision>26</cp:revision>
  <dcterms:created xsi:type="dcterms:W3CDTF">2019-03-12T18:08:26Z</dcterms:created>
  <dcterms:modified xsi:type="dcterms:W3CDTF">2022-04-24T09:54:09Z</dcterms:modified>
</cp:coreProperties>
</file>